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48" r:id="rId4"/>
  </p:sldMasterIdLst>
  <p:notesMasterIdLst>
    <p:notesMasterId r:id="rId20"/>
  </p:notesMasterIdLst>
  <p:handoutMasterIdLst>
    <p:handoutMasterId r:id="rId21"/>
  </p:handoutMasterIdLst>
  <p:sldIdLst>
    <p:sldId id="300" r:id="rId5"/>
    <p:sldId id="668" r:id="rId6"/>
    <p:sldId id="669" r:id="rId7"/>
    <p:sldId id="670" r:id="rId8"/>
    <p:sldId id="653" r:id="rId9"/>
    <p:sldId id="656" r:id="rId10"/>
    <p:sldId id="661" r:id="rId11"/>
    <p:sldId id="654" r:id="rId12"/>
    <p:sldId id="655" r:id="rId13"/>
    <p:sldId id="671" r:id="rId14"/>
    <p:sldId id="672" r:id="rId15"/>
    <p:sldId id="673" r:id="rId16"/>
    <p:sldId id="674" r:id="rId17"/>
    <p:sldId id="647" r:id="rId18"/>
    <p:sldId id="675" r:id="rId19"/>
  </p:sldIdLst>
  <p:sldSz cx="9144000" cy="6858000" type="screen4x3"/>
  <p:notesSz cx="6954838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70C0"/>
    <a:srgbClr val="FFC000"/>
    <a:srgbClr val="FFCC66"/>
    <a:srgbClr val="FF3300"/>
    <a:srgbClr val="FFFF00"/>
    <a:srgbClr val="000066"/>
    <a:srgbClr val="660033"/>
    <a:srgbClr val="990033"/>
    <a:srgbClr val="2F8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3377" autoAdjust="0"/>
    <p:restoredTop sz="84291" autoAdjust="0"/>
  </p:normalViewPr>
  <p:slideViewPr>
    <p:cSldViewPr snapToGrid="0">
      <p:cViewPr>
        <p:scale>
          <a:sx n="40" d="100"/>
          <a:sy n="40" d="100"/>
        </p:scale>
        <p:origin x="-2424" y="-1548"/>
      </p:cViewPr>
      <p:guideLst>
        <p:guide orient="horz" pos="2083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-1860" y="-96"/>
      </p:cViewPr>
      <p:guideLst>
        <p:guide orient="horz" pos="2932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>
            <a:lvl1pPr defTabSz="93186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264" y="2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>
            <a:lvl1pPr algn="r" defTabSz="93186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42723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b" anchorCtr="0" compatLnSpc="1">
            <a:prstTxWarp prst="textNoShape">
              <a:avLst/>
            </a:prstTxWarp>
          </a:bodyPr>
          <a:lstStyle>
            <a:lvl1pPr defTabSz="93186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264" y="8842723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b" anchorCtr="0" compatLnSpc="1">
            <a:prstTxWarp prst="textNoShape">
              <a:avLst/>
            </a:prstTxWarp>
          </a:bodyPr>
          <a:lstStyle>
            <a:lvl1pPr algn="r" defTabSz="931868">
              <a:defRPr sz="1200" b="0"/>
            </a:lvl1pPr>
          </a:lstStyle>
          <a:p>
            <a:pPr>
              <a:defRPr/>
            </a:pPr>
            <a:fld id="{ACFB60BF-017A-479E-9E80-C724FB53C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74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>
            <a:lvl1pPr defTabSz="93186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264" y="2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>
            <a:lvl1pPr algn="r" defTabSz="93186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700088"/>
            <a:ext cx="4649788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787" y="4422132"/>
            <a:ext cx="5563267" cy="418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42723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b" anchorCtr="0" compatLnSpc="1">
            <a:prstTxWarp prst="textNoShape">
              <a:avLst/>
            </a:prstTxWarp>
          </a:bodyPr>
          <a:lstStyle>
            <a:lvl1pPr defTabSz="93186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264" y="8842723"/>
            <a:ext cx="3014065" cy="46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b" anchorCtr="0" compatLnSpc="1">
            <a:prstTxWarp prst="textNoShape">
              <a:avLst/>
            </a:prstTxWarp>
          </a:bodyPr>
          <a:lstStyle>
            <a:lvl1pPr algn="r" defTabSz="931868">
              <a:defRPr sz="1200" b="0"/>
            </a:lvl1pPr>
          </a:lstStyle>
          <a:p>
            <a:pPr>
              <a:defRPr/>
            </a:pPr>
            <a:fld id="{AECE75D4-C996-4935-A19D-9ED1C5E8A8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91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2525" y="700088"/>
            <a:ext cx="4649788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845 parts into just 11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C3FB6-598B-4DA0-BC23-B928E1C184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6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225kV </a:t>
            </a:r>
            <a:r>
              <a:rPr lang="en-US" dirty="0" err="1" smtClean="0"/>
              <a:t>microfocus</a:t>
            </a:r>
            <a:r>
              <a:rPr lang="en-US" baseline="0" dirty="0" smtClean="0"/>
              <a:t> tube ($120K)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E75D4-C996-4935-A19D-9ED1C5E8A8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3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CE75D4-C996-4935-A19D-9ED1C5E8A8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26D0B-8859-4326-9463-F55ED7D27822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5473B-1457-43F5-991D-96952D2049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4B6F2-CF93-48AD-BDC0-9287028C0988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7003C-016A-40D3-B262-883C164524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72B8F-DF54-4D48-BC27-FDD8FBB9B4C7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CBAFA-A6E2-479F-9B91-91CF8AFAD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12D03-9A28-45D4-BC2D-45EAD237D1B7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A6D14-4B4A-4E43-BA05-BD73554DB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41A20-6458-4FDC-BE3C-DC9F0DF1771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819CC-9254-4E2C-A10F-AFBA0E708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5F259-B5E6-462C-BC46-EAEC3451B43B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B9FBD-ECDF-4240-AFAB-CF5EC282F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42F7B-61BE-4E9F-8BDE-DB1500878F8E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54E11-47E0-4B1A-BDD5-278E8E9764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4DC2F-2C8B-430D-A9B1-792999C3B5C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AD11A-4F7E-4D10-B639-DFA2A6C4D5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A4B22-2399-42DE-AC76-A640681B307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EC47E-8C54-47E7-8276-97566B14F3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2010A-0BA4-4367-A162-1BA98E61428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94900-EEED-420A-907F-1ED0CD9DC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06A7C-7855-4C04-94A7-2FF01236A5EF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CEE60-8080-4A53-AF05-01C1596DE0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BDCFA-FDFE-43A5-B889-FD6F38ED64B6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658D4-079A-485B-9865-1118175AB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58282-A04F-402E-8E76-B0A5183ADD9A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CBDBF-0F82-4419-A829-49F95847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B267A-9288-41A0-BA5D-EE6BE1219573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405B6-03EE-4EDE-92E1-B606E83FFE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8473D-93E9-4AB0-A04D-65AAF9DB17EF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63F74-C2F9-4F55-BC62-8AA234000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D62B1-7443-4E75-820B-C351E7B4DFFF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49E9C-B87A-49E7-96F7-9A2A78C39C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C6205-FE4C-4A02-BD49-DE7B9D82129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492EF-475F-4FCC-8E13-1DB2B6AF0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E1C1B-3B22-40DC-BEE4-E096CA5836AC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03A0-0BC5-4AE0-82EA-D5C1099CE3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5F837-E81D-45E8-835F-D3DCAB5E71C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74A46-E97A-470B-8251-A1D1A3C327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002BB-3581-4C4F-8D60-34836440EF5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85140-4FC9-412D-BE29-FB35AAEBE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C583D-8FBF-44E1-83DD-5D55D991A4E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756C9-9C79-4B48-807D-1986F6D18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251E0-DC99-40DE-9D88-EBE036C836D4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281F-621D-42AA-8EDF-779C8C108D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10F92-5A40-46A1-9143-121933D207E2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7446B-4781-45DB-BD6B-450C62DC4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8CDFB-8B02-4C91-9A59-020147ED301B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62483-4E6B-4479-A808-92C7E9F89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26AC3-29A6-4799-98FC-668CBC75721E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B8BB7-F7C2-4733-B399-D7ED77C09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381B-5D92-4BBD-A396-2B285F8D4165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42C83-9144-47C6-8AC3-3F4EDC55E6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D115E-8A0D-4629-A89C-E85DFD874EF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648B8-F4B1-4DF6-832F-45E22EFF7B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FE983-F53D-4898-9CE1-074B95F55C63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5DFD0-732E-4179-A0FA-FE723DA15D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AE24E-A89A-4DCA-A263-1B3B53E93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85142-2B9B-4D88-9D90-103FD85B9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640D2-31EC-4C5A-8A41-AA18D93F9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AC36B-C69E-4998-B338-D18B25A72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2EE76-3A4C-41AF-828D-8231AE9B4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C23E1-ED8F-48D8-8A08-2B34D10EEDE6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D0260-39AB-4DED-8EF3-D0AFFB3DA1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48CA1-4901-4E8A-8FEF-BCD405700E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FD651-7946-4D78-B6D5-5F407529F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A3CEE-E81F-44C7-9633-A824D7BE8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2EE5A-6C8F-456B-A8E7-448FE64FF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5738C-35B5-4B6A-8A13-927AE8DE6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76067-D666-4CB6-8F75-673DBAE01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6A9BF-6516-43C7-8E41-6B41C2A07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04800"/>
            <a:ext cx="2133600" cy="5821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248400" cy="5821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9D50E-89A1-4E42-AB17-EFE5F2728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28950" y="129803"/>
            <a:ext cx="2888374" cy="16816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635B5-3DF5-44D3-89BF-E3C916A9F946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B3450-642B-4409-88A1-A515FBD42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7165A-1B97-48C9-8DB4-9E385D7D3538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7A061-D478-4E82-B204-546D524E7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115CC-71F7-40BA-A422-4C213F940FAA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2C78-1CF0-499B-97DC-11FF9C6D5D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F08D3-3A77-4B6E-99D6-A22D52DAA5A9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2F1CA-4669-4BCD-A9F9-67367842B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70514-DA65-4160-BF45-3C09154170E5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D1BD7-07CD-4EC6-8533-503EF30D25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98AA70-FBCB-436C-A759-A40997B85583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369D3B2-1369-4746-B047-637790CA2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1" descr="V_158-289_2007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3225" y="42863"/>
            <a:ext cx="3154363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F58032-F193-45C3-ACBC-3EDD6074A71F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0383845-FBC3-495C-B318-5D03DFC25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4938532-A1CD-4ECD-821E-C97C88CDB7EF}" type="datetimeFigureOut">
              <a:rPr lang="en-US"/>
              <a:pPr>
                <a:defRPr/>
              </a:pPr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89E3EB-51C6-4348-856F-66D248246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24325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C8A54348-C4E0-4B55-BF54-EEB6710AC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2" name="Picture 1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94" b="40625"/>
          <a:stretch>
            <a:fillRect/>
          </a:stretch>
        </p:blipFill>
        <p:spPr bwMode="auto">
          <a:xfrm>
            <a:off x="0" y="85725"/>
            <a:ext cx="14478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6" name="Line 12"/>
          <p:cNvSpPr>
            <a:spLocks noChangeShapeType="1"/>
          </p:cNvSpPr>
          <p:nvPr userDrawn="1"/>
        </p:nvSpPr>
        <p:spPr bwMode="auto">
          <a:xfrm flipV="1">
            <a:off x="147638" y="1189038"/>
            <a:ext cx="85344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5" name="Picture 14" descr="V_158-289_2007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500"/>
          <a:stretch>
            <a:fillRect/>
          </a:stretch>
        </p:blipFill>
        <p:spPr bwMode="auto">
          <a:xfrm>
            <a:off x="68263" y="6392863"/>
            <a:ext cx="18589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3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5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Relationship Id="rId6" Type="http://schemas.microsoft.com/office/2007/relationships/hdphoto" Target="../media/hdphoto1.wdp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jpeg"/><Relationship Id="rId4" Type="http://schemas.openxmlformats.org/officeDocument/2006/relationships/image" Target="../media/image32.jpe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164780" y="2894054"/>
            <a:ext cx="8707437" cy="1470025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Industrialized Additive Manufacturing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084020" y="4859844"/>
            <a:ext cx="6783825" cy="108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Ruel A. (Tony) Overfelt, Ph.D.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Professor of Materials Engineering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334) 844-5940</a:t>
            </a:r>
          </a:p>
          <a:p>
            <a:pPr eaLnBrk="1" hangingPunct="1">
              <a:lnSpc>
                <a:spcPct val="150000"/>
              </a:lnSpc>
            </a:pP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overfra@auburn.edu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4" y="726162"/>
            <a:ext cx="5157747" cy="8352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Wire Arc Additive Manufacturing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9375" y="1515337"/>
            <a:ext cx="5234152" cy="2740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ts val="2200"/>
              </a:lnSpc>
              <a:buFontTx/>
              <a:buNone/>
            </a:pPr>
            <a:r>
              <a:rPr lang="en-US" sz="18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Capabilities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18 x 18 x 18 in. build volume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3-axis CNC machine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 ball screws &amp; linear rails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Electrically/thermally insulated build plate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Voltage/current monitor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FLIR A6751sc infrared camera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>
                <a:latin typeface="Arial" panose="020B0604020202020204" pitchFamily="34" charset="0"/>
                <a:cs typeface="Arial" panose="020B0604020202020204" pitchFamily="34" charset="0"/>
              </a:rPr>
              <a:t>Miller 190 welding power supply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Fronius</a:t>
            </a: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4000 CMT power supply</a:t>
            </a:r>
          </a:p>
          <a:p>
            <a:pPr marL="284163" lvl="1" indent="-166688">
              <a:lnSpc>
                <a:spcPts val="2200"/>
              </a:lnSpc>
            </a:pPr>
            <a:endParaRPr lang="en-US" sz="18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7503" y="4758843"/>
            <a:ext cx="4488874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-282575">
              <a:lnSpc>
                <a:spcPts val="2200"/>
              </a:lnSpc>
              <a:buFontTx/>
              <a:buNone/>
            </a:pPr>
            <a:r>
              <a:rPr lang="en-US" sz="1800" b="1" kern="0" dirty="0" smtClean="0"/>
              <a:t>Future Capabilities:</a:t>
            </a:r>
            <a:endParaRPr lang="en-US" sz="1800" b="0" kern="0" dirty="0" smtClean="0"/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/>
              <a:t>Pro-Fusion Dual Arc 82 Micro-Plasma Power Supply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/>
              <a:t>4 &amp; 5 axis CNC capability</a:t>
            </a:r>
          </a:p>
          <a:p>
            <a:pPr marL="284163" lvl="1" indent="-166688">
              <a:lnSpc>
                <a:spcPts val="2200"/>
              </a:lnSpc>
            </a:pPr>
            <a:r>
              <a:rPr lang="en-US" sz="1800" b="0" kern="0" dirty="0" smtClean="0"/>
              <a:t>Integrated machining spindle</a:t>
            </a:r>
            <a:endParaRPr lang="en-US" sz="1800" b="0" kern="0" dirty="0"/>
          </a:p>
        </p:txBody>
      </p:sp>
      <p:sp>
        <p:nvSpPr>
          <p:cNvPr id="13" name="Rectangle 7"/>
          <p:cNvSpPr txBox="1">
            <a:spLocks noChangeArrowheads="1"/>
          </p:cNvSpPr>
          <p:nvPr/>
        </p:nvSpPr>
        <p:spPr>
          <a:xfrm>
            <a:off x="956930" y="314769"/>
            <a:ext cx="7774395" cy="769753"/>
          </a:xfrm>
          <a:prstGeom prst="rect">
            <a:avLst/>
          </a:prstGeom>
          <a:noFill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kern="0" dirty="0" smtClean="0">
                <a:solidFill>
                  <a:schemeClr val="bg1">
                    <a:lumMod val="75000"/>
                  </a:schemeClr>
                </a:solidFill>
              </a:rPr>
              <a:t>Product/</a:t>
            </a:r>
            <a:r>
              <a:rPr lang="en-US" sz="3200" b="1" kern="0" dirty="0" smtClean="0"/>
              <a:t>Process Development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461611" y="6416675"/>
            <a:ext cx="596313" cy="476250"/>
          </a:xfrm>
          <a:noFill/>
        </p:spPr>
        <p:txBody>
          <a:bodyPr/>
          <a:lstStyle/>
          <a:p>
            <a:fld id="{27FB83D0-CAC2-42D0-ACA9-80AD284450B6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16" name="Picture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193" y="4191990"/>
            <a:ext cx="1603169" cy="1626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0" y="4203863"/>
            <a:ext cx="2113808" cy="1626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2"/>
          <p:cNvGrpSpPr/>
          <p:nvPr/>
        </p:nvGrpSpPr>
        <p:grpSpPr>
          <a:xfrm rot="16200000">
            <a:off x="6305813" y="5159832"/>
            <a:ext cx="1104407" cy="2291928"/>
            <a:chOff x="3383281" y="2240504"/>
            <a:chExt cx="2413781" cy="4712497"/>
          </a:xfrm>
        </p:grpSpPr>
        <p:pic>
          <p:nvPicPr>
            <p:cNvPr id="18" name="Picture 1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111" y="2240504"/>
              <a:ext cx="2376951" cy="248690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image17.jpe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3281" y="4621282"/>
              <a:ext cx="2377440" cy="23317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2" y="1303316"/>
            <a:ext cx="3909619" cy="2932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148" r="82379" b="31050"/>
          <a:stretch/>
        </p:blipFill>
        <p:spPr bwMode="auto">
          <a:xfrm>
            <a:off x="6103917" y="2514584"/>
            <a:ext cx="344384" cy="3314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58" y="61081"/>
            <a:ext cx="8229600" cy="951186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Precision Droplet Deposition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44233" y="3839294"/>
            <a:ext cx="5234152" cy="2740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ts val="2200"/>
              </a:lnSpc>
              <a:spcBef>
                <a:spcPts val="0"/>
              </a:spcBef>
              <a:buFontTx/>
              <a:buNone/>
            </a:pPr>
            <a:r>
              <a:rPr lang="en-US" sz="1800" b="1" kern="0" dirty="0" smtClean="0"/>
              <a:t>Current Capabilities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 smtClean="0"/>
              <a:t>6 in x 6 in x 6 in build volume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 smtClean="0"/>
              <a:t>3-axis CNC machine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 smtClean="0"/>
              <a:t>Precision ball screws &amp; linear rails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 smtClean="0"/>
              <a:t>1000W induction melting power supply</a:t>
            </a:r>
          </a:p>
          <a:p>
            <a:pPr marL="117475" lvl="1" indent="0">
              <a:lnSpc>
                <a:spcPts val="2200"/>
              </a:lnSpc>
              <a:spcBef>
                <a:spcPts val="0"/>
              </a:spcBef>
              <a:buNone/>
              <a:tabLst>
                <a:tab pos="287338" algn="l"/>
              </a:tabLst>
            </a:pPr>
            <a:r>
              <a:rPr lang="en-US" sz="1800" b="0" kern="0" dirty="0"/>
              <a:t>	</a:t>
            </a:r>
            <a:r>
              <a:rPr lang="en-US" sz="1800" b="0" kern="0" dirty="0" smtClean="0"/>
              <a:t>(5kW and 100 kW available)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/>
              <a:t>T</a:t>
            </a:r>
            <a:r>
              <a:rPr lang="en-US" sz="1800" b="0" kern="0" dirty="0" smtClean="0"/>
              <a:t>hermally controlled build plate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>
                <a:latin typeface="Arial" panose="020B0604020202020204" pitchFamily="34" charset="0"/>
                <a:cs typeface="Arial" panose="020B0604020202020204" pitchFamily="34" charset="0"/>
              </a:rPr>
              <a:t>FLIR A6751sc infrared </a:t>
            </a:r>
            <a:r>
              <a:rPr lang="en-US" sz="18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r>
              <a:rPr lang="en-US" sz="1800" b="0" kern="0" dirty="0"/>
              <a:t>Protective atmosphere environment</a:t>
            </a: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endParaRPr lang="en-US" sz="18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endParaRPr lang="en-US" sz="18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lvl="1" indent="-166688">
              <a:lnSpc>
                <a:spcPts val="2200"/>
              </a:lnSpc>
              <a:spcBef>
                <a:spcPts val="0"/>
              </a:spcBef>
            </a:pPr>
            <a:endParaRPr lang="en-US" sz="1800" b="0" kern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362950" y="6381750"/>
            <a:ext cx="6477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5CB80E5-D298-4D3E-9123-111FBB2E34D7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4858034" y="2849690"/>
            <a:ext cx="3696846" cy="4049254"/>
            <a:chOff x="4721556" y="2754154"/>
            <a:chExt cx="3696846" cy="40492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88402" y="3223461"/>
              <a:ext cx="3585576" cy="315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4721556" y="6557187"/>
              <a:ext cx="36968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b="0" dirty="0"/>
                <a:t>Chao et al, </a:t>
              </a:r>
              <a:r>
                <a:rPr lang="en-US" altLang="en-US" sz="1000" b="0" u="sng" dirty="0" err="1"/>
                <a:t>Int</a:t>
              </a:r>
              <a:r>
                <a:rPr lang="en-US" altLang="en-US" sz="1000" b="0" u="sng" dirty="0"/>
                <a:t> J Machine Tools Manufacture</a:t>
              </a:r>
              <a:r>
                <a:rPr lang="en-US" altLang="en-US" sz="1000" b="0" dirty="0"/>
                <a:t>, 69 (2013) 38-47.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43450" y="2981325"/>
              <a:ext cx="1832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/>
                <a:t>T</a:t>
              </a:r>
              <a:r>
                <a:rPr lang="en-US" sz="1400" b="0" baseline="-25000" dirty="0" smtClean="0"/>
                <a:t>d</a:t>
              </a:r>
              <a:r>
                <a:rPr lang="en-US" sz="1400" b="0" dirty="0" smtClean="0"/>
                <a:t>=660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C, T</a:t>
              </a:r>
              <a:r>
                <a:rPr lang="en-US" sz="1400" b="0" baseline="-25000" dirty="0" smtClean="0"/>
                <a:t>b</a:t>
              </a:r>
              <a:r>
                <a:rPr lang="en-US" sz="1400" b="0" dirty="0" smtClean="0"/>
                <a:t>=350</a:t>
              </a:r>
              <a:r>
                <a:rPr lang="en-US" sz="1400" b="0" baseline="30000" dirty="0"/>
                <a:t>o</a:t>
              </a:r>
              <a:r>
                <a:rPr lang="en-US" sz="1400" b="0" dirty="0" smtClean="0"/>
                <a:t>C</a:t>
              </a:r>
              <a:endParaRPr lang="en-US" sz="1400" b="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67157" y="6315075"/>
              <a:ext cx="1832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/>
                <a:t>T</a:t>
              </a:r>
              <a:r>
                <a:rPr lang="en-US" sz="1400" b="0" baseline="-25000" dirty="0" smtClean="0"/>
                <a:t>d</a:t>
              </a:r>
              <a:r>
                <a:rPr lang="en-US" sz="1400" b="0" dirty="0" smtClean="0"/>
                <a:t>=740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C, T</a:t>
              </a:r>
              <a:r>
                <a:rPr lang="en-US" sz="1400" b="0" baseline="-25000" dirty="0" smtClean="0"/>
                <a:t>b</a:t>
              </a:r>
              <a:r>
                <a:rPr lang="en-US" sz="1400" b="0" dirty="0" smtClean="0"/>
                <a:t>=500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</a:t>
              </a:r>
              <a:endParaRPr lang="en-US" sz="1400" b="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52975" y="6324600"/>
              <a:ext cx="1832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/>
                <a:t>T</a:t>
              </a:r>
              <a:r>
                <a:rPr lang="en-US" sz="1400" b="0" baseline="-25000" dirty="0" smtClean="0"/>
                <a:t>d</a:t>
              </a:r>
              <a:r>
                <a:rPr lang="en-US" sz="1400" b="0" dirty="0" smtClean="0"/>
                <a:t>=700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C, T</a:t>
              </a:r>
              <a:r>
                <a:rPr lang="en-US" sz="1400" b="0" baseline="-25000" dirty="0" smtClean="0"/>
                <a:t>b</a:t>
              </a:r>
              <a:r>
                <a:rPr lang="en-US" sz="1400" b="0" dirty="0" smtClean="0"/>
                <a:t>=450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</a:t>
              </a:r>
              <a:endParaRPr lang="en-US" sz="1400" b="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81775" y="2962275"/>
              <a:ext cx="1832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/>
                <a:t>T</a:t>
              </a:r>
              <a:r>
                <a:rPr lang="en-US" sz="1400" b="0" baseline="-25000" dirty="0" smtClean="0"/>
                <a:t>d</a:t>
              </a:r>
              <a:r>
                <a:rPr lang="en-US" sz="1400" b="0" dirty="0" smtClean="0"/>
                <a:t>=680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C, T</a:t>
              </a:r>
              <a:r>
                <a:rPr lang="en-US" sz="1400" b="0" baseline="-25000" dirty="0" smtClean="0"/>
                <a:t>b</a:t>
              </a:r>
              <a:r>
                <a:rPr lang="en-US" sz="1400" b="0" dirty="0" smtClean="0"/>
                <a:t>=400</a:t>
              </a:r>
              <a:r>
                <a:rPr lang="en-US" sz="1400" b="0" baseline="30000" dirty="0" smtClean="0"/>
                <a:t>o</a:t>
              </a:r>
              <a:r>
                <a:rPr lang="en-US" sz="1400" b="0" dirty="0" smtClean="0"/>
                <a:t>C</a:t>
              </a:r>
              <a:endParaRPr lang="en-US" sz="1400" b="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29029" y="2754154"/>
              <a:ext cx="895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7075 Al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64455" y="688103"/>
            <a:ext cx="4088440" cy="2109567"/>
            <a:chOff x="7099780" y="947410"/>
            <a:chExt cx="4088440" cy="2109567"/>
          </a:xfrm>
        </p:grpSpPr>
        <p:sp>
          <p:nvSpPr>
            <p:cNvPr id="10" name="TextBox 3"/>
            <p:cNvSpPr txBox="1">
              <a:spLocks noChangeArrowheads="1"/>
            </p:cNvSpPr>
            <p:nvPr/>
          </p:nvSpPr>
          <p:spPr bwMode="auto">
            <a:xfrm>
              <a:off x="7649840" y="2810756"/>
              <a:ext cx="29883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b="0" dirty="0"/>
                <a:t>Chao et al, </a:t>
              </a:r>
              <a:r>
                <a:rPr lang="en-US" altLang="en-US" sz="1000" b="0" u="sng" dirty="0"/>
                <a:t>J Mat Proc Tech</a:t>
              </a:r>
              <a:r>
                <a:rPr lang="en-US" altLang="en-US" sz="1000" b="0" dirty="0"/>
                <a:t>, 212 (2012) 484-491.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780" y="1186603"/>
              <a:ext cx="4088440" cy="167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8635086" y="947410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err="1" smtClean="0"/>
                <a:t>Pb</a:t>
              </a:r>
              <a:r>
                <a:rPr lang="en-US" sz="1600" b="0" dirty="0" smtClean="0"/>
                <a:t>-Sn</a:t>
              </a:r>
              <a:endParaRPr lang="en-US" sz="1600" b="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49" y="789707"/>
            <a:ext cx="4061363" cy="30460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333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173310" y="2552683"/>
            <a:ext cx="1355833" cy="98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2685" y="4643251"/>
            <a:ext cx="2128794" cy="1814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733688" y="0"/>
            <a:ext cx="7911548" cy="65921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b="0" i="1" kern="0" dirty="0" smtClean="0"/>
              <a:t>-- Coming </a:t>
            </a:r>
            <a:r>
              <a:rPr lang="en-US" sz="1800" b="0" i="1" kern="0" dirty="0" smtClean="0"/>
              <a:t> </a:t>
            </a:r>
            <a:r>
              <a:rPr lang="en-US" sz="1800" b="0" i="1" kern="0" dirty="0" smtClean="0"/>
              <a:t>--</a:t>
            </a:r>
          </a:p>
          <a:p>
            <a:r>
              <a:rPr lang="en-US" sz="2400" kern="0" dirty="0" smtClean="0"/>
              <a:t>Additive Manufacturing Test Bed</a:t>
            </a:r>
            <a:endParaRPr lang="en-US" sz="2400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75879" y="770684"/>
            <a:ext cx="33452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IPG </a:t>
            </a:r>
            <a:r>
              <a:rPr lang="en-US" sz="1400" dirty="0" smtClean="0"/>
              <a:t>Photonics</a:t>
            </a:r>
          </a:p>
          <a:p>
            <a:r>
              <a:rPr lang="en-US" sz="1400" b="0" dirty="0" smtClean="0"/>
              <a:t>YLR-300/3000-QCW-MM</a:t>
            </a:r>
            <a:r>
              <a:rPr lang="en-US" sz="1400" dirty="0" smtClean="0"/>
              <a:t> </a:t>
            </a:r>
          </a:p>
          <a:p>
            <a:r>
              <a:rPr lang="en-US" sz="1400" b="0" dirty="0" smtClean="0"/>
              <a:t>1070 nm fiber laser 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400" b="0" dirty="0"/>
              <a:t>300 W </a:t>
            </a:r>
            <a:r>
              <a:rPr lang="en-US" sz="1400" b="0" dirty="0" smtClean="0"/>
              <a:t>CW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3000 W Pulsed</a:t>
            </a:r>
          </a:p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0-50 kHz modulation</a:t>
            </a:r>
          </a:p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10</a:t>
            </a:r>
            <a:r>
              <a:rPr lang="en-US" sz="1400" b="0" dirty="0" smtClean="0">
                <a:latin typeface="Symbol" panose="05050102010706020507" pitchFamily="18" charset="2"/>
              </a:rPr>
              <a:t>m</a:t>
            </a:r>
            <a:r>
              <a:rPr lang="en-US" sz="1400" b="0" dirty="0" smtClean="0"/>
              <a:t>sec width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4572000" y="1512277"/>
            <a:ext cx="1029956" cy="117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005855">
            <a:off x="5139866" y="1324304"/>
            <a:ext cx="1040053" cy="5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132" y="961279"/>
            <a:ext cx="2603697" cy="117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866904" y="630409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IPG </a:t>
            </a:r>
            <a:r>
              <a:rPr lang="en-US" sz="1400" dirty="0" smtClean="0"/>
              <a:t>Photonics</a:t>
            </a:r>
          </a:p>
          <a:p>
            <a:r>
              <a:rPr lang="en-US" sz="1400" b="0" dirty="0" smtClean="0"/>
              <a:t>2-way fiber switch</a:t>
            </a:r>
            <a:endParaRPr lang="en-US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712291" y="3354124"/>
            <a:ext cx="2605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MeltView</a:t>
            </a:r>
            <a:r>
              <a:rPr lang="en-US" sz="1400" dirty="0" smtClean="0"/>
              <a:t> SYNC Camera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1200 fps @ 640pix X 240pix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High dynamic range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GigE output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000">
            <a:off x="5017904" y="2505683"/>
            <a:ext cx="1286897" cy="8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996900" y="1577221"/>
            <a:ext cx="2147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IPG </a:t>
            </a:r>
            <a:r>
              <a:rPr lang="en-US" sz="1400" dirty="0" err="1" smtClean="0"/>
              <a:t>Midpower</a:t>
            </a:r>
            <a:r>
              <a:rPr lang="en-US" sz="1400" dirty="0" smtClean="0"/>
              <a:t> Scanner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Observation </a:t>
            </a:r>
            <a:r>
              <a:rPr lang="en-US" sz="1400" b="0" dirty="0"/>
              <a:t>window: 450-900 </a:t>
            </a:r>
            <a:r>
              <a:rPr lang="en-US" sz="1400" b="0" dirty="0" smtClean="0"/>
              <a:t>nm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150 </a:t>
            </a:r>
            <a:r>
              <a:rPr lang="en-US" sz="1400" b="0" dirty="0" smtClean="0">
                <a:latin typeface="Symbol" panose="05050102010706020507" pitchFamily="18" charset="2"/>
              </a:rPr>
              <a:t>m</a:t>
            </a:r>
            <a:r>
              <a:rPr lang="en-US" sz="1400" b="0" dirty="0" smtClean="0"/>
              <a:t>m spot size</a:t>
            </a:r>
            <a:endParaRPr lang="en-US" sz="1400" b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7644735" y="3501214"/>
            <a:ext cx="523565" cy="1652715"/>
            <a:chOff x="6463197" y="3167320"/>
            <a:chExt cx="523565" cy="1974746"/>
          </a:xfrm>
        </p:grpSpPr>
        <p:sp>
          <p:nvSpPr>
            <p:cNvPr id="9" name="Isosceles Triangle 8"/>
            <p:cNvSpPr/>
            <p:nvPr/>
          </p:nvSpPr>
          <p:spPr bwMode="auto">
            <a:xfrm rot="11435513">
              <a:off x="6463197" y="3167320"/>
              <a:ext cx="63673" cy="1972205"/>
            </a:xfrm>
            <a:prstGeom prst="triangl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 rot="10800000">
              <a:off x="6722477" y="3198910"/>
              <a:ext cx="62550" cy="1943156"/>
            </a:xfrm>
            <a:prstGeom prst="triangl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 rot="10263997" flipH="1">
              <a:off x="6932938" y="3170694"/>
              <a:ext cx="53824" cy="1903534"/>
            </a:xfrm>
            <a:prstGeom prst="triangl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730043" y="4935633"/>
            <a:ext cx="20745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AU Designed </a:t>
            </a:r>
          </a:p>
          <a:p>
            <a:r>
              <a:rPr lang="en-US" sz="1400" dirty="0" smtClean="0"/>
              <a:t>Powder Bed System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b="0" dirty="0" smtClean="0"/>
              <a:t>150 X 150 X 100 mm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b="0" dirty="0" smtClean="0"/>
              <a:t>20 micron layers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b="0" dirty="0" smtClean="0"/>
              <a:t>1 micron repeatability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6706224" y="2870720"/>
            <a:ext cx="499794" cy="21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9" name="Straight Connector 38"/>
          <p:cNvCxnSpPr>
            <a:endCxn id="5" idx="1"/>
          </p:cNvCxnSpPr>
          <p:nvPr/>
        </p:nvCxnSpPr>
        <p:spPr bwMode="auto">
          <a:xfrm flipH="1">
            <a:off x="6317705" y="2872637"/>
            <a:ext cx="411308" cy="71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551386" y="2686621"/>
            <a:ext cx="356516" cy="3746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6195406" y="3099448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450-900 nm</a:t>
            </a:r>
            <a:endParaRPr lang="en-US" sz="1400" b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317705" y="2612561"/>
            <a:ext cx="874665" cy="53439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5925821" y="1521670"/>
            <a:ext cx="858773" cy="1340272"/>
          </a:xfrm>
          <a:custGeom>
            <a:avLst/>
            <a:gdLst>
              <a:gd name="connsiteX0" fmla="*/ 0 w 1492040"/>
              <a:gd name="connsiteY0" fmla="*/ 62962 h 1072365"/>
              <a:gd name="connsiteX1" fmla="*/ 1353787 w 1492040"/>
              <a:gd name="connsiteY1" fmla="*/ 74838 h 1072365"/>
              <a:gd name="connsiteX2" fmla="*/ 1460665 w 1492040"/>
              <a:gd name="connsiteY2" fmla="*/ 811108 h 1072365"/>
              <a:gd name="connsiteX3" fmla="*/ 1472540 w 1492040"/>
              <a:gd name="connsiteY3" fmla="*/ 1072365 h 1072365"/>
              <a:gd name="connsiteX0" fmla="*/ 0 w 787002"/>
              <a:gd name="connsiteY0" fmla="*/ 14009 h 1237168"/>
              <a:gd name="connsiteX1" fmla="*/ 665018 w 787002"/>
              <a:gd name="connsiteY1" fmla="*/ 239641 h 1237168"/>
              <a:gd name="connsiteX2" fmla="*/ 771896 w 787002"/>
              <a:gd name="connsiteY2" fmla="*/ 975911 h 1237168"/>
              <a:gd name="connsiteX3" fmla="*/ 783771 w 787002"/>
              <a:gd name="connsiteY3" fmla="*/ 1237168 h 1237168"/>
              <a:gd name="connsiteX0" fmla="*/ 0 w 810635"/>
              <a:gd name="connsiteY0" fmla="*/ 16070 h 1239229"/>
              <a:gd name="connsiteX1" fmla="*/ 748146 w 810635"/>
              <a:gd name="connsiteY1" fmla="*/ 217952 h 1239229"/>
              <a:gd name="connsiteX2" fmla="*/ 771896 w 810635"/>
              <a:gd name="connsiteY2" fmla="*/ 977972 h 1239229"/>
              <a:gd name="connsiteX3" fmla="*/ 783771 w 810635"/>
              <a:gd name="connsiteY3" fmla="*/ 1239229 h 1239229"/>
              <a:gd name="connsiteX0" fmla="*/ 0 w 820644"/>
              <a:gd name="connsiteY0" fmla="*/ 16070 h 1239229"/>
              <a:gd name="connsiteX1" fmla="*/ 748146 w 820644"/>
              <a:gd name="connsiteY1" fmla="*/ 217952 h 1239229"/>
              <a:gd name="connsiteX2" fmla="*/ 795646 w 820644"/>
              <a:gd name="connsiteY2" fmla="*/ 977972 h 1239229"/>
              <a:gd name="connsiteX3" fmla="*/ 783771 w 820644"/>
              <a:gd name="connsiteY3" fmla="*/ 1239229 h 1239229"/>
              <a:gd name="connsiteX0" fmla="*/ 0 w 820644"/>
              <a:gd name="connsiteY0" fmla="*/ 16070 h 1239229"/>
              <a:gd name="connsiteX1" fmla="*/ 748146 w 820644"/>
              <a:gd name="connsiteY1" fmla="*/ 217952 h 1239229"/>
              <a:gd name="connsiteX2" fmla="*/ 795646 w 820644"/>
              <a:gd name="connsiteY2" fmla="*/ 977972 h 1239229"/>
              <a:gd name="connsiteX3" fmla="*/ 783771 w 820644"/>
              <a:gd name="connsiteY3" fmla="*/ 1239229 h 1239229"/>
              <a:gd name="connsiteX0" fmla="*/ 0 w 858773"/>
              <a:gd name="connsiteY0" fmla="*/ 10235 h 1340272"/>
              <a:gd name="connsiteX1" fmla="*/ 783772 w 858773"/>
              <a:gd name="connsiteY1" fmla="*/ 318995 h 1340272"/>
              <a:gd name="connsiteX2" fmla="*/ 831272 w 858773"/>
              <a:gd name="connsiteY2" fmla="*/ 1079015 h 1340272"/>
              <a:gd name="connsiteX3" fmla="*/ 819397 w 858773"/>
              <a:gd name="connsiteY3" fmla="*/ 1340272 h 134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773" h="1340272">
                <a:moveTo>
                  <a:pt x="0" y="10235"/>
                </a:moveTo>
                <a:cubicBezTo>
                  <a:pt x="555171" y="-46173"/>
                  <a:pt x="645227" y="140865"/>
                  <a:pt x="783772" y="318995"/>
                </a:cubicBezTo>
                <a:cubicBezTo>
                  <a:pt x="922317" y="497125"/>
                  <a:pt x="825335" y="932553"/>
                  <a:pt x="831272" y="1079015"/>
                </a:cubicBezTo>
                <a:cubicBezTo>
                  <a:pt x="837209" y="1225477"/>
                  <a:pt x="823355" y="1292771"/>
                  <a:pt x="819397" y="1340272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375951" y="6381750"/>
            <a:ext cx="628650" cy="476250"/>
          </a:xfrm>
        </p:spPr>
        <p:txBody>
          <a:bodyPr/>
          <a:lstStyle/>
          <a:p>
            <a:pPr>
              <a:defRPr/>
            </a:pPr>
            <a:fld id="{3252EE5A-6C8F-456B-A8E7-448FE64FF6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825" y="2294685"/>
            <a:ext cx="3345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Higher melting efficiencies</a:t>
            </a:r>
          </a:p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Optimization of roughness at edges via pulse shaping</a:t>
            </a:r>
          </a:p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Laser ultrasonic detection of flaws</a:t>
            </a:r>
          </a:p>
        </p:txBody>
      </p:sp>
    </p:spTree>
    <p:extLst>
      <p:ext uri="{BB962C8B-B14F-4D97-AF65-F5344CB8AC3E}">
        <p14:creationId xmlns:p14="http://schemas.microsoft.com/office/powerpoint/2010/main" val="108474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5" grpId="0"/>
      <p:bldP spid="28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Freeform 3080"/>
          <p:cNvSpPr/>
          <p:nvPr/>
        </p:nvSpPr>
        <p:spPr bwMode="auto">
          <a:xfrm>
            <a:off x="2062716" y="1836332"/>
            <a:ext cx="3401531" cy="2854103"/>
          </a:xfrm>
          <a:custGeom>
            <a:avLst/>
            <a:gdLst>
              <a:gd name="connsiteX0" fmla="*/ 1307920 w 1307920"/>
              <a:gd name="connsiteY0" fmla="*/ 0 h 1881963"/>
              <a:gd name="connsiteX1" fmla="*/ 21381 w 1307920"/>
              <a:gd name="connsiteY1" fmla="*/ 648586 h 1881963"/>
              <a:gd name="connsiteX2" fmla="*/ 510478 w 1307920"/>
              <a:gd name="connsiteY2" fmla="*/ 1467293 h 1881963"/>
              <a:gd name="connsiteX3" fmla="*/ 595539 w 1307920"/>
              <a:gd name="connsiteY3" fmla="*/ 1881963 h 1881963"/>
              <a:gd name="connsiteX0" fmla="*/ 1608583 w 1608583"/>
              <a:gd name="connsiteY0" fmla="*/ 0 h 2009553"/>
              <a:gd name="connsiteX1" fmla="*/ 34965 w 1608583"/>
              <a:gd name="connsiteY1" fmla="*/ 776176 h 2009553"/>
              <a:gd name="connsiteX2" fmla="*/ 524062 w 1608583"/>
              <a:gd name="connsiteY2" fmla="*/ 1594883 h 2009553"/>
              <a:gd name="connsiteX3" fmla="*/ 609123 w 1608583"/>
              <a:gd name="connsiteY3" fmla="*/ 2009553 h 2009553"/>
              <a:gd name="connsiteX0" fmla="*/ 1608583 w 1608583"/>
              <a:gd name="connsiteY0" fmla="*/ 0 h 2009553"/>
              <a:gd name="connsiteX1" fmla="*/ 34965 w 1608583"/>
              <a:gd name="connsiteY1" fmla="*/ 776176 h 2009553"/>
              <a:gd name="connsiteX2" fmla="*/ 524062 w 1608583"/>
              <a:gd name="connsiteY2" fmla="*/ 1594883 h 2009553"/>
              <a:gd name="connsiteX3" fmla="*/ 609123 w 1608583"/>
              <a:gd name="connsiteY3" fmla="*/ 2009553 h 2009553"/>
              <a:gd name="connsiteX0" fmla="*/ 2901710 w 2901710"/>
              <a:gd name="connsiteY0" fmla="*/ 0 h 2009553"/>
              <a:gd name="connsiteX1" fmla="*/ 13642 w 2901710"/>
              <a:gd name="connsiteY1" fmla="*/ 833326 h 2009553"/>
              <a:gd name="connsiteX2" fmla="*/ 1817189 w 2901710"/>
              <a:gd name="connsiteY2" fmla="*/ 1594883 h 2009553"/>
              <a:gd name="connsiteX3" fmla="*/ 1902250 w 2901710"/>
              <a:gd name="connsiteY3" fmla="*/ 2009553 h 2009553"/>
              <a:gd name="connsiteX0" fmla="*/ 3062437 w 3062437"/>
              <a:gd name="connsiteY0" fmla="*/ 0 h 2009553"/>
              <a:gd name="connsiteX1" fmla="*/ 174369 w 3062437"/>
              <a:gd name="connsiteY1" fmla="*/ 833326 h 2009553"/>
              <a:gd name="connsiteX2" fmla="*/ 511066 w 3062437"/>
              <a:gd name="connsiteY2" fmla="*/ 1556783 h 2009553"/>
              <a:gd name="connsiteX3" fmla="*/ 2062977 w 3062437"/>
              <a:gd name="connsiteY3" fmla="*/ 2009553 h 2009553"/>
              <a:gd name="connsiteX0" fmla="*/ 3024605 w 3024605"/>
              <a:gd name="connsiteY0" fmla="*/ 0 h 2523903"/>
              <a:gd name="connsiteX1" fmla="*/ 136537 w 3024605"/>
              <a:gd name="connsiteY1" fmla="*/ 833326 h 2523903"/>
              <a:gd name="connsiteX2" fmla="*/ 473234 w 3024605"/>
              <a:gd name="connsiteY2" fmla="*/ 1556783 h 2523903"/>
              <a:gd name="connsiteX3" fmla="*/ 520195 w 3024605"/>
              <a:gd name="connsiteY3" fmla="*/ 2523903 h 2523903"/>
              <a:gd name="connsiteX0" fmla="*/ 3024996 w 3024996"/>
              <a:gd name="connsiteY0" fmla="*/ 0 h 2854103"/>
              <a:gd name="connsiteX1" fmla="*/ 136928 w 3024996"/>
              <a:gd name="connsiteY1" fmla="*/ 833326 h 2854103"/>
              <a:gd name="connsiteX2" fmla="*/ 473625 w 3024996"/>
              <a:gd name="connsiteY2" fmla="*/ 1556783 h 2854103"/>
              <a:gd name="connsiteX3" fmla="*/ 539636 w 3024996"/>
              <a:gd name="connsiteY3" fmla="*/ 2854103 h 285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4996" h="2854103">
                <a:moveTo>
                  <a:pt x="3024996" y="0"/>
                </a:moveTo>
                <a:cubicBezTo>
                  <a:pt x="2852217" y="542260"/>
                  <a:pt x="562156" y="573862"/>
                  <a:pt x="136928" y="833326"/>
                </a:cubicBezTo>
                <a:cubicBezTo>
                  <a:pt x="-288300" y="1092790"/>
                  <a:pt x="406507" y="1219987"/>
                  <a:pt x="473625" y="1556783"/>
                </a:cubicBezTo>
                <a:cubicBezTo>
                  <a:pt x="540743" y="1893579"/>
                  <a:pt x="544952" y="2749549"/>
                  <a:pt x="539636" y="2854103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764647"/>
            <a:ext cx="3864519" cy="2986478"/>
            <a:chOff x="641250" y="4074021"/>
            <a:chExt cx="3864519" cy="2986478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4" y="4755449"/>
              <a:ext cx="2981325" cy="230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641250" y="4074021"/>
              <a:ext cx="197682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PDJ Pilot Pro CNC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Precision ball screws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26” X 26” X 5” build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Wire or powder feed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Large powder bed</a:t>
              </a: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733688" y="0"/>
            <a:ext cx="7911548" cy="65921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b="0" i="1" kern="0" dirty="0" smtClean="0"/>
              <a:t>-- Coming Soon --</a:t>
            </a:r>
          </a:p>
          <a:p>
            <a:r>
              <a:rPr lang="en-US" sz="2400" kern="0" dirty="0" smtClean="0"/>
              <a:t>Additive Manufacturing Test Bed</a:t>
            </a:r>
            <a:endParaRPr lang="en-US" sz="2400" kern="0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4572000" y="1512277"/>
            <a:ext cx="1029956" cy="117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005855">
            <a:off x="5139866" y="1324304"/>
            <a:ext cx="1040053" cy="5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132" y="961279"/>
            <a:ext cx="2603697" cy="117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866904" y="630409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IPG </a:t>
            </a:r>
            <a:r>
              <a:rPr lang="en-US" sz="1400" dirty="0" smtClean="0"/>
              <a:t>Photonics</a:t>
            </a:r>
          </a:p>
          <a:p>
            <a:r>
              <a:rPr lang="en-US" sz="1400" b="0" dirty="0" smtClean="0"/>
              <a:t>2-way fiber switch</a:t>
            </a:r>
            <a:endParaRPr lang="en-US" sz="1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375951" y="6381750"/>
            <a:ext cx="628650" cy="476250"/>
          </a:xfrm>
        </p:spPr>
        <p:txBody>
          <a:bodyPr/>
          <a:lstStyle/>
          <a:p>
            <a:pPr>
              <a:defRPr/>
            </a:pPr>
            <a:fld id="{3252EE5A-6C8F-456B-A8E7-448FE64FF6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879" y="663809"/>
            <a:ext cx="22412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IPG </a:t>
            </a:r>
            <a:r>
              <a:rPr lang="en-US" sz="1400" dirty="0" smtClean="0"/>
              <a:t>Photonics</a:t>
            </a:r>
          </a:p>
          <a:p>
            <a:r>
              <a:rPr lang="en-US" sz="1400" b="0" dirty="0" smtClean="0"/>
              <a:t>YLR-300/3000-QCW-MM</a:t>
            </a:r>
            <a:r>
              <a:rPr lang="en-US" sz="1400" dirty="0" smtClean="0"/>
              <a:t> </a:t>
            </a:r>
          </a:p>
          <a:p>
            <a:r>
              <a:rPr lang="en-US" sz="1400" b="0" dirty="0" smtClean="0"/>
              <a:t>1070 nm fiber laser 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400" b="0" dirty="0"/>
              <a:t>300 W </a:t>
            </a:r>
            <a:r>
              <a:rPr lang="en-US" sz="1400" b="0" dirty="0" smtClean="0"/>
              <a:t>CW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3000 W Pulsed</a:t>
            </a:r>
          </a:p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0-50 kHz modulation</a:t>
            </a:r>
          </a:p>
          <a:p>
            <a:pPr marL="231775" lvl="1" indent="-122238">
              <a:buFont typeface="Arial" panose="020B0604020202020204" pitchFamily="34" charset="0"/>
              <a:buChar char="•"/>
            </a:pPr>
            <a:r>
              <a:rPr lang="en-US" sz="1400" b="0" dirty="0" smtClean="0"/>
              <a:t>10</a:t>
            </a:r>
            <a:r>
              <a:rPr lang="en-US" sz="1400" b="0" dirty="0" smtClean="0">
                <a:latin typeface="Symbol" panose="05050102010706020507" pitchFamily="18" charset="2"/>
              </a:rPr>
              <a:t>m</a:t>
            </a:r>
            <a:r>
              <a:rPr lang="en-US" sz="1400" b="0" dirty="0" smtClean="0"/>
              <a:t>sec width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085" y="4351397"/>
            <a:ext cx="713509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169" y="5499454"/>
            <a:ext cx="560203" cy="88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741134" y="2515159"/>
            <a:ext cx="33865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IPG </a:t>
            </a:r>
            <a:r>
              <a:rPr lang="en-US" sz="1400" dirty="0" smtClean="0"/>
              <a:t>Photonics</a:t>
            </a:r>
          </a:p>
          <a:p>
            <a:r>
              <a:rPr lang="en-US" sz="1400" b="0" dirty="0" smtClean="0"/>
              <a:t>FLW-D30-W Wobble Head</a:t>
            </a:r>
            <a:endParaRPr lang="en-US" sz="1400" dirty="0" smtClean="0"/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100 </a:t>
            </a:r>
            <a:r>
              <a:rPr lang="en-US" sz="1400" b="0" dirty="0" smtClean="0">
                <a:latin typeface="Symbol" panose="05050102010706020507" pitchFamily="18" charset="2"/>
              </a:rPr>
              <a:t>m</a:t>
            </a:r>
            <a:r>
              <a:rPr lang="en-US" sz="1400" b="0" dirty="0" smtClean="0"/>
              <a:t>m spot size, 3 m/s max speed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Small field scanning (15 X 15 mm) Software for custom shapes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/>
              <a:t>Real-time process </a:t>
            </a:r>
            <a:r>
              <a:rPr lang="en-US" sz="1400" b="0" dirty="0" smtClean="0"/>
              <a:t>monitoring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/>
              <a:t>Minimize maximum temperatures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/>
              <a:t>Maximize melting efficiency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/>
              <a:t>Minimize vaporization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1400" b="0" dirty="0"/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1400" b="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5762847" y="2296631"/>
            <a:ext cx="3125972" cy="3474361"/>
            <a:chOff x="5047012" y="4136077"/>
            <a:chExt cx="2541319" cy="27219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48250" y="5486400"/>
              <a:ext cx="2533649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47012" y="4136077"/>
              <a:ext cx="2541319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29796" y="4452551"/>
            <a:ext cx="3001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Perform hot wire laser deposition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b="0" dirty="0" smtClean="0"/>
              <a:t>Laser drilling, cutting, surface polishing and texturing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82285" y="4592028"/>
            <a:ext cx="3251486" cy="2265972"/>
            <a:chOff x="5382285" y="4592028"/>
            <a:chExt cx="3251486" cy="226597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60000">
              <a:off x="5382285" y="4592028"/>
              <a:ext cx="3251486" cy="2143496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872844" y="6611779"/>
              <a:ext cx="2396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dirty="0" err="1" smtClean="0"/>
                <a:t>Temmler</a:t>
              </a:r>
              <a:r>
                <a:rPr lang="en-US" sz="1000" b="0" dirty="0" smtClean="0"/>
                <a:t> et al, </a:t>
              </a:r>
              <a:r>
                <a:rPr lang="en-US" sz="1000" b="0" u="sng" dirty="0" smtClean="0"/>
                <a:t>J. Laser Appl.</a:t>
              </a:r>
              <a:r>
                <a:rPr lang="en-US" sz="1000" b="0" dirty="0" smtClean="0"/>
                <a:t>, 29(2017)</a:t>
              </a:r>
              <a:endParaRPr lang="en-US" sz="1000" b="0" dirty="0"/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00709" y="5124008"/>
            <a:ext cx="1303457" cy="162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20485" y="7191375"/>
            <a:ext cx="4237465" cy="2228850"/>
            <a:chOff x="8937266" y="3880237"/>
            <a:chExt cx="4531084" cy="2564958"/>
          </a:xfrm>
        </p:grpSpPr>
        <p:grpSp>
          <p:nvGrpSpPr>
            <p:cNvPr id="10" name="Group 9"/>
            <p:cNvGrpSpPr/>
            <p:nvPr/>
          </p:nvGrpSpPr>
          <p:grpSpPr>
            <a:xfrm>
              <a:off x="8937266" y="3880237"/>
              <a:ext cx="4531084" cy="2330063"/>
              <a:chOff x="8599571" y="-1555081"/>
              <a:chExt cx="9144000" cy="5640300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599571" y="1068805"/>
                <a:ext cx="9137304" cy="3016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599571" y="-1555081"/>
                <a:ext cx="9144000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9632321" y="6198974"/>
              <a:ext cx="3286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dirty="0" smtClean="0"/>
                <a:t>Wang et al, </a:t>
              </a:r>
              <a:r>
                <a:rPr lang="en-US" sz="1000" b="0" u="sng" dirty="0" smtClean="0"/>
                <a:t>Materials and Design.</a:t>
              </a:r>
              <a:r>
                <a:rPr lang="en-US" sz="1000" b="0" dirty="0" smtClean="0"/>
                <a:t>, 108(2016) 707-717.</a:t>
              </a:r>
              <a:endParaRPr 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243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924325" y="6416675"/>
            <a:ext cx="2133600" cy="476250"/>
          </a:xfrm>
          <a:noFill/>
        </p:spPr>
        <p:txBody>
          <a:bodyPr/>
          <a:lstStyle/>
          <a:p>
            <a:fld id="{27FB83D0-CAC2-42D0-ACA9-80AD284450B6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148" name="Rectangle 7"/>
          <p:cNvSpPr>
            <a:spLocks noGrp="1" noChangeArrowheads="1"/>
          </p:cNvSpPr>
          <p:nvPr>
            <p:ph type="title"/>
          </p:nvPr>
        </p:nvSpPr>
        <p:spPr>
          <a:xfrm>
            <a:off x="1852012" y="3089101"/>
            <a:ext cx="5370513" cy="688632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Discussion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851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52EE5A-6C8F-456B-A8E7-448FE64FF6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9364" r="9265" b="8965"/>
          <a:stretch/>
        </p:blipFill>
        <p:spPr bwMode="auto">
          <a:xfrm>
            <a:off x="120316" y="96252"/>
            <a:ext cx="8638674" cy="6665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3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93" y="1781504"/>
            <a:ext cx="9100607" cy="472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628650" y="261569"/>
            <a:ext cx="7550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cs typeface="Arial" charset="0"/>
              </a:rPr>
              <a:t>GE is Planning </a:t>
            </a:r>
            <a:r>
              <a:rPr lang="en-US" altLang="en-US" sz="2800" b="1" dirty="0" smtClean="0">
                <a:cs typeface="Arial" charset="0"/>
              </a:rPr>
              <a:t>to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cs typeface="Arial" charset="0"/>
              </a:rPr>
              <a:t>Reset </a:t>
            </a:r>
            <a:r>
              <a:rPr lang="en-US" altLang="en-US" sz="2800" b="1" dirty="0" smtClean="0">
                <a:cs typeface="Arial" charset="0"/>
              </a:rPr>
              <a:t>Supply Chain </a:t>
            </a:r>
            <a:r>
              <a:rPr lang="en-US" altLang="en-US" sz="2800" b="1" dirty="0" smtClean="0">
                <a:cs typeface="Arial" charset="0"/>
              </a:rPr>
              <a:t>Costs</a:t>
            </a:r>
            <a:endParaRPr lang="en-US" altLang="en-US" sz="2800" b="1" dirty="0" smtClean="0"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9377" y="6319163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geadditive.com</a:t>
            </a:r>
            <a:endParaRPr lang="en-US" sz="1000" b="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44268" y="6398880"/>
            <a:ext cx="393405" cy="365125"/>
          </a:xfrm>
          <a:prstGeom prst="rect">
            <a:avLst/>
          </a:prstGeom>
        </p:spPr>
        <p:txBody>
          <a:bodyPr/>
          <a:lstStyle/>
          <a:p>
            <a:fld id="{3532A5E5-AFD0-4A46-8E79-7C29219278BE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093" y="1159116"/>
            <a:ext cx="1306591" cy="1186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72965" y="1177409"/>
            <a:ext cx="3817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Disintermediation . . .</a:t>
            </a:r>
            <a:endParaRPr lang="en-US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3D model řezu nového pokročilého turbovrtulového motoru GE Advanced Turbopro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13548"/>
            <a:ext cx="8820150" cy="50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81118" y="5918339"/>
            <a:ext cx="569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GE is using additive manufacturing to consolidate </a:t>
            </a:r>
            <a:r>
              <a:rPr lang="en-US" sz="2400" b="1" dirty="0" smtClean="0">
                <a:solidFill>
                  <a:srgbClr val="FF0000"/>
                </a:solidFill>
              </a:rPr>
              <a:t>845</a:t>
            </a:r>
            <a:r>
              <a:rPr lang="en-US" sz="2400" dirty="0" smtClean="0"/>
              <a:t> </a:t>
            </a:r>
            <a:r>
              <a:rPr lang="en-US" sz="2400" dirty="0"/>
              <a:t>parts into </a:t>
            </a:r>
            <a:r>
              <a:rPr lang="en-US" sz="2400" b="1" dirty="0" smtClean="0">
                <a:solidFill>
                  <a:srgbClr val="FF0000"/>
                </a:solidFill>
              </a:rPr>
              <a:t>12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00239" y="1002187"/>
            <a:ext cx="4090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Advanced Turboprop Engine</a:t>
            </a:r>
            <a:endParaRPr lang="en-US" sz="24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7510641" y="6443338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geadditive.com</a:t>
            </a:r>
            <a:endParaRPr lang="en-US" sz="10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6124417" y="4004298"/>
            <a:ext cx="2905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b="0" dirty="0"/>
              <a:t>35% of the </a:t>
            </a:r>
            <a:r>
              <a:rPr lang="en-US" sz="2400" b="0" dirty="0" smtClean="0"/>
              <a:t>engine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b="0" dirty="0" smtClean="0"/>
              <a:t>5% lighter 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b="0" dirty="0" smtClean="0"/>
              <a:t>1% more efficient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b="0" dirty="0" smtClean="0"/>
              <a:t>Time-on-wing </a:t>
            </a:r>
            <a:r>
              <a:rPr lang="en-US" sz="2400" b="0" dirty="0"/>
              <a:t> </a:t>
            </a:r>
            <a:r>
              <a:rPr lang="en-US" sz="2400" b="0" dirty="0" smtClean="0">
                <a:latin typeface="Arial"/>
                <a:cs typeface="Arial"/>
              </a:rPr>
              <a:t>↑</a:t>
            </a:r>
            <a:r>
              <a:rPr lang="en-US" sz="2400" b="0" dirty="0" smtClean="0"/>
              <a:t>33%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dirty="0" smtClean="0"/>
              <a:t>20% Cost Savings</a:t>
            </a:r>
            <a:endParaRPr lang="en-US" sz="2400" b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44268" y="6398880"/>
            <a:ext cx="393405" cy="365125"/>
          </a:xfrm>
          <a:prstGeom prst="rect">
            <a:avLst/>
          </a:prstGeom>
        </p:spPr>
        <p:txBody>
          <a:bodyPr/>
          <a:lstStyle/>
          <a:p>
            <a:fld id="{3532A5E5-AFD0-4A46-8E79-7C29219278BE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07" y="1708685"/>
            <a:ext cx="1306591" cy="1186249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52475" y="366344"/>
            <a:ext cx="7550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cs typeface="Arial" charset="0"/>
              </a:rPr>
              <a:t>Another Example from GE</a:t>
            </a:r>
          </a:p>
        </p:txBody>
      </p:sp>
    </p:spTree>
    <p:extLst>
      <p:ext uri="{BB962C8B-B14F-4D97-AF65-F5344CB8AC3E}">
        <p14:creationId xmlns:p14="http://schemas.microsoft.com/office/powerpoint/2010/main" val="217733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44268" y="6398880"/>
            <a:ext cx="393405" cy="365125"/>
          </a:xfrm>
          <a:prstGeom prst="rect">
            <a:avLst/>
          </a:prstGeom>
        </p:spPr>
        <p:txBody>
          <a:bodyPr/>
          <a:lstStyle/>
          <a:p>
            <a:fld id="{3532A5E5-AFD0-4A46-8E79-7C29219278BE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858" y="127591"/>
            <a:ext cx="774361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algn="ctr"/>
            <a:r>
              <a:rPr lang="en-US" sz="2800" b="1" dirty="0" smtClean="0"/>
              <a:t>Additional Applications for Additive Manufacturing</a:t>
            </a:r>
          </a:p>
          <a:p>
            <a:pPr marL="231775" indent="-231775" algn="ctr"/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Hydraulic Power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Power steering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Power brake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Aircraft control actuators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Tractor, bulldozer, etc. power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Servohydraulic</a:t>
            </a:r>
            <a:r>
              <a:rPr lang="en-US" sz="2400" dirty="0" smtClean="0"/>
              <a:t> test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Factory automation and robotics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Machine tool </a:t>
            </a:r>
            <a:r>
              <a:rPr lang="en-US" sz="2400" dirty="0" err="1" smtClean="0"/>
              <a:t>workholding</a:t>
            </a:r>
            <a:r>
              <a:rPr lang="en-US" sz="2400" dirty="0" smtClean="0"/>
              <a:t> systems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3922295"/>
            <a:ext cx="8740695" cy="2935705"/>
            <a:chOff x="0" y="3922295"/>
            <a:chExt cx="8740695" cy="293570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2" t="24449" r="6630" b="25523"/>
            <a:stretch/>
          </p:blipFill>
          <p:spPr bwMode="auto">
            <a:xfrm>
              <a:off x="0" y="3922295"/>
              <a:ext cx="8740695" cy="2935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79560" y="6596390"/>
              <a:ext cx="9877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renishaw.com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62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52EE5A-6C8F-456B-A8E7-448FE64FF6D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 bwMode="auto">
          <a:xfrm>
            <a:off x="6924325" y="64166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3252EE5A-6C8F-456B-A8E7-448FE64FF6D7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2106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0464" y="95250"/>
            <a:ext cx="3748586" cy="2882661"/>
          </a:xfrm>
          <a:prstGeom prst="ellipse">
            <a:avLst/>
          </a:prstGeom>
          <a:solidFill>
            <a:srgbClr val="2F85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071564" y="95250"/>
            <a:ext cx="3834311" cy="2854086"/>
          </a:xfrm>
          <a:prstGeom prst="ellipse">
            <a:avLst/>
          </a:prstGeom>
          <a:solidFill>
            <a:srgbClr val="6600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400300" y="4003914"/>
            <a:ext cx="3743325" cy="2854086"/>
          </a:xfrm>
          <a:prstGeom prst="ellipse">
            <a:avLst/>
          </a:prstGeom>
          <a:solidFill>
            <a:srgbClr val="000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324100" y="1562100"/>
            <a:ext cx="3762375" cy="2838450"/>
          </a:xfrm>
          <a:prstGeom prst="ellipse">
            <a:avLst/>
          </a:prstGeom>
          <a:solidFill>
            <a:srgbClr val="00A7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4501" y="2162331"/>
            <a:ext cx="19511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</a:rPr>
              <a:t>Center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</a:rPr>
              <a:t>for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</a:rPr>
              <a:t>Industrialized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</a:rPr>
              <a:t>Additive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</a:rPr>
              <a:t>Manufacturing</a:t>
            </a:r>
            <a:endParaRPr lang="en-US" sz="20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8" y="695717"/>
            <a:ext cx="3056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FFFF"/>
                </a:solidFill>
                <a:latin typeface="Arial" charset="0"/>
              </a:rPr>
              <a:t>Applied Research</a:t>
            </a:r>
          </a:p>
          <a:p>
            <a:pPr marL="171450" indent="-1714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Arial" charset="0"/>
              </a:rPr>
              <a:t>Microstructure and Properties</a:t>
            </a:r>
          </a:p>
          <a:p>
            <a:pPr marL="171450" indent="-1714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Process Sensing  </a:t>
            </a:r>
            <a:endParaRPr lang="en-US" sz="1400" b="1" dirty="0">
              <a:solidFill>
                <a:srgbClr val="FFFFFF"/>
              </a:solidFill>
              <a:latin typeface="Arial" charset="0"/>
            </a:endParaRPr>
          </a:p>
          <a:p>
            <a:pPr marL="171450" indent="-1714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Physics-based  Models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3353" y="759053"/>
            <a:ext cx="3572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FFFF"/>
                </a:solidFill>
                <a:latin typeface="Arial" charset="0"/>
              </a:rPr>
              <a:t>Intelligent Hybrid Machines</a:t>
            </a:r>
          </a:p>
          <a:p>
            <a:pPr marL="457200" indent="-173038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Integrated Manufacturing Systems</a:t>
            </a:r>
          </a:p>
          <a:p>
            <a:pPr marL="457200" indent="-173038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Real-time Process Control</a:t>
            </a:r>
          </a:p>
          <a:p>
            <a:pPr marL="457200" indent="-173038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Process/Product  Validation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97003" y="4735301"/>
            <a:ext cx="305612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rgbClr val="FFFFFF"/>
                </a:solidFill>
                <a:latin typeface="Arial" charset="0"/>
              </a:rPr>
              <a:t>Workforce Education &amp; Training</a:t>
            </a:r>
          </a:p>
          <a:p>
            <a:pPr marL="171450" indent="-171450" defTabSz="914400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UG Education &amp; Internships</a:t>
            </a:r>
          </a:p>
          <a:p>
            <a:pPr marL="171450" indent="-171450" defTabSz="914400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Graduate Education</a:t>
            </a:r>
          </a:p>
          <a:p>
            <a:pPr marL="171450" indent="-171450" defTabSz="914400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FF"/>
                </a:solidFill>
                <a:latin typeface="Arial" charset="0"/>
              </a:rPr>
              <a:t>Company Specific Training</a:t>
            </a:r>
            <a:endParaRPr lang="en-US" sz="1400" b="1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6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1189" y="1385527"/>
            <a:ext cx="5502166" cy="465154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Teaching equipment: ~$500k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Multiple polymer-based 3D printers purchased for student use in Aerospace, Biosystems, Industrial &amp; Systems, Materials, and Mechanical Engineering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Research equipment: ~$2.5M</a:t>
            </a:r>
            <a:endParaRPr lang="en-US" sz="3200" b="1" dirty="0">
              <a:solidFill>
                <a:srgbClr val="041C43"/>
              </a:solidFill>
              <a:latin typeface="Tw Cen MT" panose="020B0602020104020603" pitchFamily="34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Advanced polymer-based printers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i="1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Concept Laser </a:t>
            </a:r>
            <a:r>
              <a:rPr lang="en-US" i="1" dirty="0" err="1" smtClean="0">
                <a:solidFill>
                  <a:srgbClr val="041C43"/>
                </a:solidFill>
                <a:latin typeface="Tw Cen MT" panose="020B0602020104020603" pitchFamily="34" charset="0"/>
              </a:rPr>
              <a:t>Mlab</a:t>
            </a:r>
            <a:r>
              <a:rPr lang="en-US" i="1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 </a:t>
            </a:r>
            <a:r>
              <a:rPr lang="en-US" i="1" dirty="0" err="1" smtClean="0">
                <a:solidFill>
                  <a:srgbClr val="041C43"/>
                </a:solidFill>
                <a:latin typeface="Tw Cen MT" panose="020B0602020104020603" pitchFamily="34" charset="0"/>
              </a:rPr>
              <a:t>Cusing</a:t>
            </a:r>
            <a:r>
              <a:rPr lang="en-US" i="1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 100R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EOS M290 metal printer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i="1" dirty="0" err="1" smtClean="0">
                <a:solidFill>
                  <a:srgbClr val="041C43"/>
                </a:solidFill>
                <a:latin typeface="Tw Cen MT" panose="020B0602020104020603" pitchFamily="34" charset="0"/>
              </a:rPr>
              <a:t>Renishaw</a:t>
            </a:r>
            <a:r>
              <a:rPr lang="en-US" i="1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 AM 250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CNC-based metal deposition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Powder characterization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41C43"/>
                </a:solidFill>
                <a:latin typeface="Tw Cen MT" panose="020B0602020104020603" pitchFamily="34" charset="0"/>
              </a:rPr>
              <a:t>Fatigue testing laboratory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 smtClean="0">
              <a:solidFill>
                <a:srgbClr val="041C43"/>
              </a:solidFill>
              <a:latin typeface="Tw Cen MT" panose="020B0602020104020603" pitchFamily="34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200" dirty="0" smtClean="0">
              <a:solidFill>
                <a:srgbClr val="041C43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7533" y="0"/>
            <a:ext cx="687449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1F497D">
                    <a:lumMod val="75000"/>
                  </a:srgbClr>
                </a:solidFill>
                <a:latin typeface="Tw Cen MT" panose="020B0602020104020603" pitchFamily="34" charset="0"/>
                <a:cs typeface="Tw Cen MT"/>
              </a:rPr>
              <a:t>Additive </a:t>
            </a:r>
            <a:r>
              <a:rPr lang="en-US" sz="3600" b="1" dirty="0" smtClean="0">
                <a:solidFill>
                  <a:srgbClr val="1F497D">
                    <a:lumMod val="75000"/>
                  </a:srgbClr>
                </a:solidFill>
                <a:latin typeface="Tw Cen MT" panose="020B0602020104020603" pitchFamily="34" charset="0"/>
                <a:cs typeface="Tw Cen MT"/>
              </a:rPr>
              <a:t>Manufacturing</a:t>
            </a:r>
          </a:p>
          <a:p>
            <a:r>
              <a:rPr lang="en-US" sz="3600" b="1" dirty="0" smtClean="0">
                <a:solidFill>
                  <a:srgbClr val="1F497D">
                    <a:lumMod val="75000"/>
                  </a:srgbClr>
                </a:solidFill>
                <a:latin typeface="Tw Cen MT" panose="020B0602020104020603" pitchFamily="34" charset="0"/>
                <a:cs typeface="Tw Cen MT"/>
              </a:rPr>
              <a:t>Equipment Investments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576" y="297712"/>
            <a:ext cx="2653007" cy="1758205"/>
          </a:xfrm>
          <a:prstGeom prst="rect">
            <a:avLst/>
          </a:prstGeom>
        </p:spPr>
      </p:pic>
      <p:pic>
        <p:nvPicPr>
          <p:cNvPr id="5" name="Picture 2" descr="Metal 3D printer Mlab cusing / Mlab cusing 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19" b="20352"/>
          <a:stretch/>
        </p:blipFill>
        <p:spPr bwMode="auto">
          <a:xfrm>
            <a:off x="7684324" y="1967023"/>
            <a:ext cx="1342717" cy="2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443865" y="3887870"/>
            <a:ext cx="4161524" cy="2798425"/>
            <a:chOff x="4443865" y="3724094"/>
            <a:chExt cx="4161524" cy="2798425"/>
          </a:xfrm>
        </p:grpSpPr>
        <p:sp>
          <p:nvSpPr>
            <p:cNvPr id="6" name="Rectangle 5"/>
            <p:cNvSpPr/>
            <p:nvPr/>
          </p:nvSpPr>
          <p:spPr>
            <a:xfrm>
              <a:off x="4443865" y="5837716"/>
              <a:ext cx="4161524" cy="684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41C43"/>
                  </a:solidFill>
                  <a:latin typeface="Tw Cen MT" panose="020B0602020104020603" pitchFamily="34" charset="0"/>
                </a:rPr>
                <a:t>500kV X-ray Computed Tomography</a:t>
              </a:r>
            </a:p>
            <a:p>
              <a:pPr lvl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41C43"/>
                  </a:solidFill>
                  <a:latin typeface="Tw Cen MT" panose="020B0602020104020603" pitchFamily="34" charset="0"/>
                </a:rPr>
                <a:t>Inside a shielded 9’ X 9’ X 9’ vault.</a:t>
              </a:r>
              <a:endParaRPr lang="en-US" dirty="0">
                <a:solidFill>
                  <a:srgbClr val="041C43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" name="Picture 2" descr="X7000 X-Ray System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063" y="3724094"/>
              <a:ext cx="3374717" cy="217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4"/>
          <p:cNvSpPr txBox="1">
            <a:spLocks/>
          </p:cNvSpPr>
          <p:nvPr/>
        </p:nvSpPr>
        <p:spPr>
          <a:xfrm>
            <a:off x="8461611" y="6416675"/>
            <a:ext cx="596313" cy="47625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27FB83D0-CAC2-42D0-ACA9-80AD284450B6}" type="slidenum">
              <a:rPr lang="en-US" sz="1400" b="0" smtClean="0"/>
              <a:pPr algn="r"/>
              <a:t>6</a:t>
            </a:fld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60803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719"/>
          <a:stretch/>
        </p:blipFill>
        <p:spPr>
          <a:xfrm>
            <a:off x="5486399" y="170121"/>
            <a:ext cx="3220510" cy="2728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005" y="81691"/>
            <a:ext cx="3776134" cy="1138773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Ins="274320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Dr. Tony </a:t>
            </a:r>
            <a:r>
              <a:rPr lang="en-US" sz="2800" b="1" dirty="0" err="1" smtClean="0">
                <a:solidFill>
                  <a:srgbClr val="000000"/>
                </a:solidFill>
                <a:latin typeface="Calibri"/>
                <a:cs typeface="Calibri"/>
              </a:rPr>
              <a:t>Overfelt</a:t>
            </a:r>
            <a:endParaRPr lang="en-US" sz="28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Calibri"/>
                <a:cs typeface="Calibri"/>
              </a:rPr>
              <a:t>Center for Industrialized Additive Manufacturing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8626" y="2968342"/>
            <a:ext cx="34319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Processes: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Investment casting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Sand casting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Die casting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Directional solidification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Particulate </a:t>
            </a:r>
            <a:r>
              <a:rPr lang="en-US" sz="1600" b="0" dirty="0" smtClean="0"/>
              <a:t>molding</a:t>
            </a:r>
            <a:endParaRPr lang="en-US" sz="1600" dirty="0" smtClean="0"/>
          </a:p>
          <a:p>
            <a:r>
              <a:rPr lang="en-US" sz="1600" b="1" dirty="0" smtClean="0"/>
              <a:t>Investigations </a:t>
            </a:r>
            <a:r>
              <a:rPr lang="en-US" sz="1600" b="1" dirty="0"/>
              <a:t>into: 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err="1"/>
              <a:t>Castability</a:t>
            </a:r>
            <a:r>
              <a:rPr lang="en-US" sz="1600" b="0" dirty="0"/>
              <a:t> and defects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Solidification microstructures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err="1"/>
              <a:t>Thermophysical</a:t>
            </a:r>
            <a:r>
              <a:rPr lang="en-US" sz="1600" b="0" dirty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Tensile properties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Fracture and </a:t>
            </a:r>
            <a:r>
              <a:rPr lang="en-US" sz="1600" b="0" dirty="0" smtClean="0"/>
              <a:t>fatigue</a:t>
            </a:r>
            <a:endParaRPr lang="en-US" sz="16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5514508" y="5963939"/>
            <a:ext cx="3629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Projects funded by:</a:t>
            </a:r>
          </a:p>
          <a:p>
            <a:r>
              <a:rPr lang="en-US" sz="1600" b="0" dirty="0" smtClean="0"/>
              <a:t>NIST, NASA</a:t>
            </a:r>
            <a:r>
              <a:rPr lang="en-US" sz="1600" b="0" dirty="0"/>
              <a:t>, </a:t>
            </a:r>
            <a:r>
              <a:rPr lang="en-US" sz="1600" b="0" dirty="0" smtClean="0"/>
              <a:t>FAA, DARPA</a:t>
            </a:r>
            <a:r>
              <a:rPr lang="en-US" sz="1600" b="0" dirty="0"/>
              <a:t>, ARO, DOE, </a:t>
            </a:r>
            <a:r>
              <a:rPr lang="en-US" sz="1600" b="0" dirty="0" smtClean="0"/>
              <a:t>Industry</a:t>
            </a:r>
            <a:endParaRPr lang="en-US" sz="1600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371902" y="1435448"/>
            <a:ext cx="44751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 temperature </a:t>
            </a:r>
            <a:r>
              <a:rPr lang="en-US" sz="1600" b="1" dirty="0" err="1" smtClean="0"/>
              <a:t>superalloys</a:t>
            </a:r>
            <a:r>
              <a:rPr lang="en-US" sz="1600" b="1" dirty="0" smtClean="0"/>
              <a:t>: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IN713, IN718, Mar-M-247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Rene’ N5, Rene’ 88, Rene’ 108, </a:t>
            </a:r>
            <a:r>
              <a:rPr lang="en-US" sz="1600" b="0" dirty="0" smtClean="0"/>
              <a:t>PWA </a:t>
            </a:r>
            <a:r>
              <a:rPr lang="en-US" sz="1600" b="0" dirty="0"/>
              <a:t>1484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Cobalt-based FSX-414</a:t>
            </a:r>
          </a:p>
          <a:p>
            <a:r>
              <a:rPr lang="en-US" sz="1600" b="1" dirty="0"/>
              <a:t>Low density aerospace structural alloys: 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Ti-6Al-4V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Al-Be </a:t>
            </a:r>
            <a:r>
              <a:rPr lang="en-US" sz="1600" b="0" dirty="0" err="1" smtClean="0"/>
              <a:t>AlBeMet</a:t>
            </a:r>
            <a:r>
              <a:rPr lang="en-US" sz="1600" b="0" baseline="30000" dirty="0" err="1" smtClean="0"/>
              <a:t>tm</a:t>
            </a:r>
            <a:r>
              <a:rPr lang="en-US" sz="1600" b="0" dirty="0" smtClean="0"/>
              <a:t> </a:t>
            </a:r>
            <a:r>
              <a:rPr lang="en-US" sz="1600" b="0" dirty="0"/>
              <a:t>alloys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Magnesium alloys: WE43, AE42, AM60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Aluminum alloys: A201, A319, A356</a:t>
            </a:r>
          </a:p>
          <a:p>
            <a:r>
              <a:rPr lang="en-US" sz="1600" b="1" dirty="0"/>
              <a:t>Ferrous alloys: </a:t>
            </a:r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4340</a:t>
            </a:r>
            <a:r>
              <a:rPr lang="en-US" sz="1600" b="0" dirty="0"/>
              <a:t>, ductile iron, Class 40 gray iron, </a:t>
            </a:r>
            <a:endParaRPr lang="en-US" sz="1600" b="0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CG  iron</a:t>
            </a:r>
            <a:r>
              <a:rPr lang="en-US" sz="1600" b="0" dirty="0"/>
              <a:t>, CF8M stainless steel</a:t>
            </a:r>
          </a:p>
          <a:p>
            <a:r>
              <a:rPr lang="en-US" sz="1600" b="1" dirty="0"/>
              <a:t>Copper alloys:  </a:t>
            </a:r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Cu</a:t>
            </a:r>
            <a:r>
              <a:rPr lang="en-US" sz="1600" b="0" dirty="0"/>
              <a:t>-P, Cu-</a:t>
            </a:r>
            <a:r>
              <a:rPr lang="en-US" sz="1600" b="0" dirty="0" err="1"/>
              <a:t>Sn</a:t>
            </a:r>
            <a:r>
              <a:rPr lang="en-US" sz="1600" b="0" dirty="0"/>
              <a:t>-Zn-</a:t>
            </a:r>
            <a:r>
              <a:rPr lang="en-US" sz="1600" b="0" dirty="0" smtClean="0"/>
              <a:t>Bi</a:t>
            </a:r>
            <a:endParaRPr lang="en-US" sz="1600" b="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0652" y="5112590"/>
            <a:ext cx="5161428" cy="1251177"/>
            <a:chOff x="4680466" y="1949223"/>
            <a:chExt cx="4187652" cy="81090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840" y="1949223"/>
              <a:ext cx="1011278" cy="806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3" name="Picture 12" descr="C:\Users\skmobba\Desktop\12-22-2012\Gr4\0.01\4 ( no. i ), 40, 0.01\x 250\1.jpg"/>
            <p:cNvPicPr/>
            <p:nvPr/>
          </p:nvPicPr>
          <p:blipFill>
            <a:blip r:embed="rId4" cstate="screen">
              <a:lum bright="-2000" contrast="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950" y="1953889"/>
              <a:ext cx="944482" cy="806242"/>
            </a:xfrm>
            <a:prstGeom prst="rect">
              <a:avLst/>
            </a:prstGeom>
            <a:ln w="3175" cap="sq" cmpd="sng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025" y="1953889"/>
              <a:ext cx="1012517" cy="801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466" y="1953889"/>
              <a:ext cx="885151" cy="8062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461611" y="6416675"/>
            <a:ext cx="596313" cy="476250"/>
          </a:xfrm>
          <a:noFill/>
        </p:spPr>
        <p:txBody>
          <a:bodyPr/>
          <a:lstStyle/>
          <a:p>
            <a:fld id="{27FB83D0-CAC2-42D0-ACA9-80AD284450B6}" type="slidenum">
              <a:rPr lang="en-US" smtClean="0"/>
              <a:pPr/>
              <a:t>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14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88170" y="4763"/>
            <a:ext cx="6355830" cy="64778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3764" y="12430"/>
            <a:ext cx="5110484" cy="2616101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Ins="274320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w Cen MT"/>
                <a:cs typeface="Tw Cen MT"/>
              </a:rPr>
              <a:t>Dr. </a:t>
            </a:r>
            <a:r>
              <a:rPr lang="en-US" sz="2800" b="1" dirty="0" err="1">
                <a:solidFill>
                  <a:srgbClr val="000000"/>
                </a:solidFill>
                <a:latin typeface="Tw Cen MT"/>
                <a:cs typeface="Tw Cen MT"/>
              </a:rPr>
              <a:t>Nima</a:t>
            </a:r>
            <a:r>
              <a:rPr lang="en-US" sz="2800" b="1" dirty="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lang="en-US" sz="2800" b="1" dirty="0" err="1" smtClean="0">
                <a:solidFill>
                  <a:srgbClr val="000000"/>
                </a:solidFill>
                <a:latin typeface="Tw Cen MT"/>
                <a:cs typeface="Tw Cen MT"/>
              </a:rPr>
              <a:t>Shamsaei</a:t>
            </a:r>
            <a:endParaRPr lang="en-US" sz="2800" b="1" dirty="0">
              <a:solidFill>
                <a:srgbClr val="000000"/>
              </a:solidFill>
              <a:latin typeface="Tw Cen MT"/>
              <a:cs typeface="Tw Cen MT"/>
            </a:endParaRPr>
          </a:p>
          <a:p>
            <a:r>
              <a:rPr lang="en-US" b="0" dirty="0">
                <a:solidFill>
                  <a:srgbClr val="000000"/>
                </a:solidFill>
                <a:latin typeface="Tw Cen MT"/>
                <a:cs typeface="Tw Cen MT"/>
              </a:rPr>
              <a:t>Additive manufacturing, fatigue, failure analysis, fracture mechanics, mechanical behavior of materials</a:t>
            </a:r>
            <a:endParaRPr lang="en-US" b="0" dirty="0" smtClean="0">
              <a:solidFill>
                <a:srgbClr val="000000"/>
              </a:solidFill>
              <a:latin typeface="Tw Cen MT"/>
              <a:cs typeface="Tw Cen MT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Tw Cen MT"/>
                <a:cs typeface="Tw Cen MT"/>
              </a:rPr>
              <a:t>Dr</a:t>
            </a:r>
            <a:r>
              <a:rPr lang="en-US" sz="2800" b="1" dirty="0">
                <a:solidFill>
                  <a:srgbClr val="000000"/>
                </a:solidFill>
                <a:latin typeface="Tw Cen MT"/>
                <a:cs typeface="Tw Cen MT"/>
              </a:rPr>
              <a:t>. Scott Thompson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Tw Cen MT"/>
                <a:cs typeface="Tw Cen MT"/>
              </a:rPr>
              <a:t>Additive manufacturing, thermal/fluid modeling, </a:t>
            </a:r>
            <a:r>
              <a:rPr lang="en-US" b="0" dirty="0" err="1" smtClean="0">
                <a:solidFill>
                  <a:srgbClr val="000000"/>
                </a:solidFill>
                <a:latin typeface="Tw Cen MT"/>
                <a:cs typeface="Tw Cen MT"/>
              </a:rPr>
              <a:t>thermomechanical</a:t>
            </a:r>
            <a:r>
              <a:rPr lang="en-US" b="0" dirty="0" smtClean="0">
                <a:solidFill>
                  <a:srgbClr val="000000"/>
                </a:solidFill>
                <a:latin typeface="Tw Cen MT"/>
                <a:cs typeface="Tw Cen MT"/>
              </a:rPr>
              <a:t> simulation, thermal management, thermal properties </a:t>
            </a:r>
            <a:endParaRPr lang="en-US" b="0" dirty="0">
              <a:solidFill>
                <a:srgbClr val="000000"/>
              </a:solidFill>
              <a:latin typeface="Tw Cen MT"/>
              <a:cs typeface="Tw Cen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650" y="342900"/>
            <a:ext cx="3454631" cy="1962628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621572" y="6016571"/>
            <a:ext cx="41349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Projects funded by:</a:t>
            </a:r>
          </a:p>
          <a:p>
            <a:r>
              <a:rPr lang="en-US" sz="1600" b="0" dirty="0" smtClean="0"/>
              <a:t>NSF, ONR, </a:t>
            </a:r>
            <a:r>
              <a:rPr lang="en-US" sz="1600" b="0" dirty="0" err="1" smtClean="0"/>
              <a:t>NavAir</a:t>
            </a:r>
            <a:r>
              <a:rPr lang="en-US" sz="1600" b="0" dirty="0" smtClean="0"/>
              <a:t>, NASA</a:t>
            </a:r>
            <a:endParaRPr lang="en-US" sz="160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8222" y="2774193"/>
            <a:ext cx="2934818" cy="11716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6322" y="4158422"/>
            <a:ext cx="43815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Additive manufacturing on </a:t>
            </a:r>
            <a:r>
              <a:rPr lang="en-US" sz="1600" b="1" dirty="0" smtClean="0"/>
              <a:t>site: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EOS M290 DMLS system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err="1"/>
              <a:t>Renishaw</a:t>
            </a:r>
            <a:r>
              <a:rPr lang="en-US" sz="1600" b="0" dirty="0"/>
              <a:t> AM250 system</a:t>
            </a:r>
          </a:p>
          <a:p>
            <a:r>
              <a:rPr lang="en-US" sz="1600" b="1" dirty="0"/>
              <a:t>Materials: </a:t>
            </a:r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Ti</a:t>
            </a:r>
            <a:r>
              <a:rPr lang="en-US" sz="1600" b="0" dirty="0"/>
              <a:t>-6Al-4V, Inconel 718, </a:t>
            </a:r>
            <a:endParaRPr lang="en-US" sz="1600" b="0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stainless </a:t>
            </a:r>
            <a:r>
              <a:rPr lang="en-US" sz="1600" b="0" dirty="0"/>
              <a:t>steels (17-4, 316L), cobalt-chromium, aluminum alloys</a:t>
            </a:r>
          </a:p>
          <a:p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565142"/>
            <a:ext cx="40957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Mechanical testing of additive manufactured </a:t>
            </a:r>
            <a:r>
              <a:rPr lang="en-US" sz="1600" b="1" dirty="0" smtClean="0"/>
              <a:t>parts: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Multiple MTS uniaxial fatigue machines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MTS </a:t>
            </a:r>
            <a:r>
              <a:rPr lang="en-US" sz="1600" b="0" dirty="0" err="1"/>
              <a:t>multiaxial</a:t>
            </a:r>
            <a:r>
              <a:rPr lang="en-US" sz="1600" b="0" dirty="0"/>
              <a:t> fatigue machine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Uniaxial and </a:t>
            </a:r>
            <a:r>
              <a:rPr lang="en-US" sz="1600" b="0" dirty="0" err="1"/>
              <a:t>multiaxial</a:t>
            </a:r>
            <a:r>
              <a:rPr lang="en-US" sz="1600" b="0" dirty="0"/>
              <a:t> extensometers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Freeman FT4 metals powder characterization system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Creep and hardness testing capabilities 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Mechanical testing at elevated temperature (up to 1000 ºC)</a:t>
            </a:r>
          </a:p>
          <a:p>
            <a:endParaRPr lang="en-US" sz="1600" dirty="0"/>
          </a:p>
          <a:p>
            <a:r>
              <a:rPr lang="en-US" sz="1600" b="1" dirty="0"/>
              <a:t>Validated </a:t>
            </a:r>
            <a:r>
              <a:rPr lang="en-US" sz="1600" b="1" dirty="0" err="1"/>
              <a:t>thermomechanical</a:t>
            </a:r>
            <a:r>
              <a:rPr lang="en-US" sz="1600" b="1" dirty="0"/>
              <a:t> </a:t>
            </a:r>
            <a:r>
              <a:rPr lang="en-US" sz="1600" b="1" dirty="0" smtClean="0"/>
              <a:t>simulation: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Residual </a:t>
            </a:r>
            <a:r>
              <a:rPr lang="en-US" sz="1600" b="0" dirty="0"/>
              <a:t>stress, cooling rate predictions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Reduce trial/error associated with parameter </a:t>
            </a:r>
            <a:r>
              <a:rPr lang="en-US" sz="1600" b="0" dirty="0" smtClean="0"/>
              <a:t>learning</a:t>
            </a:r>
            <a:endParaRPr lang="en-US" sz="1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012" y="2822772"/>
            <a:ext cx="1178781" cy="959355"/>
          </a:xfrm>
          <a:prstGeom prst="rect">
            <a:avLst/>
          </a:prstGeom>
        </p:spPr>
      </p:pic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461611" y="6416675"/>
            <a:ext cx="596313" cy="476250"/>
          </a:xfrm>
          <a:noFill/>
        </p:spPr>
        <p:txBody>
          <a:bodyPr/>
          <a:lstStyle/>
          <a:p>
            <a:fld id="{27FB83D0-CAC2-42D0-ACA9-80AD284450B6}" type="slidenum">
              <a:rPr lang="en-US" smtClean="0"/>
              <a:pPr/>
              <a:t>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80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0187" y="159336"/>
            <a:ext cx="5149320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Ins="274320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Dr. Bart Prorok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Calibri"/>
                <a:cs typeface="Calibri"/>
              </a:rPr>
              <a:t>Professor of Materials Engineering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24630" y="3904662"/>
            <a:ext cx="43153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Additive manufacturing: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Construction of Custom </a:t>
            </a:r>
            <a:r>
              <a:rPr lang="en-US" sz="1600" b="0" dirty="0" smtClean="0"/>
              <a:t>E-beam Machines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X-ray Computed Tomography</a:t>
            </a:r>
            <a:endParaRPr lang="en-US" sz="1600" b="0" dirty="0"/>
          </a:p>
          <a:p>
            <a:endParaRPr lang="en-US" sz="1600" dirty="0" smtClean="0"/>
          </a:p>
          <a:p>
            <a:r>
              <a:rPr lang="en-US" sz="1600" b="1" dirty="0" smtClean="0"/>
              <a:t>E-Beam/matter interactions: 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Dose Calculations and Control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Proximity Effect and Corrections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/>
              <a:t>X-Ray </a:t>
            </a:r>
            <a:r>
              <a:rPr lang="en-US" sz="1600" b="0" dirty="0" smtClean="0"/>
              <a:t>Characterization</a:t>
            </a:r>
            <a:endParaRPr lang="en-US" sz="1600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431297" y="1507651"/>
            <a:ext cx="44751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b="1" dirty="0" smtClean="0"/>
              <a:t>Characterization:</a:t>
            </a:r>
            <a:endParaRPr lang="en-US" sz="1600" b="1" dirty="0"/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SEM, TEM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EDS, WDS, EBSD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X-Ray </a:t>
            </a:r>
            <a:r>
              <a:rPr lang="en-US" sz="1600" b="0" dirty="0" smtClean="0"/>
              <a:t>Diffraction</a:t>
            </a:r>
            <a:endParaRPr lang="en-US" sz="1600" b="0" dirty="0"/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Scanning Probe Techniques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Microstructure/Texture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Interferometry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FTIR, Raman, others</a:t>
            </a:r>
          </a:p>
          <a:p>
            <a:pPr>
              <a:lnSpc>
                <a:spcPts val="2400"/>
              </a:lnSpc>
            </a:pPr>
            <a:endParaRPr lang="en-US" sz="1600" b="1" dirty="0" smtClean="0"/>
          </a:p>
          <a:p>
            <a:pPr>
              <a:lnSpc>
                <a:spcPts val="2400"/>
              </a:lnSpc>
            </a:pPr>
            <a:r>
              <a:rPr lang="en-US" sz="1600" b="1" dirty="0" smtClean="0"/>
              <a:t>Micro/</a:t>
            </a:r>
            <a:r>
              <a:rPr lang="en-US" sz="1600" b="1" dirty="0" err="1" smtClean="0"/>
              <a:t>nanoscale</a:t>
            </a:r>
            <a:r>
              <a:rPr lang="en-US" sz="1600" b="1" dirty="0" smtClean="0"/>
              <a:t> testing: 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Failure Analysis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Microstructure/Property Relationships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Hierarchical Structural Materials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Multi-Layer Composites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 smtClean="0"/>
              <a:t>Bio-</a:t>
            </a:r>
            <a:r>
              <a:rPr lang="en-US" sz="1600" b="0" dirty="0" err="1" smtClean="0"/>
              <a:t>minerialized</a:t>
            </a:r>
            <a:r>
              <a:rPr lang="en-US" sz="1600" b="0" dirty="0" smtClean="0"/>
              <a:t> </a:t>
            </a:r>
            <a:r>
              <a:rPr lang="en-US" sz="1600" b="0" dirty="0"/>
              <a:t>Materials</a:t>
            </a:r>
          </a:p>
          <a:p>
            <a:pPr marL="285750" indent="-285750">
              <a:lnSpc>
                <a:spcPts val="2400"/>
              </a:lnSpc>
              <a:buFont typeface="Arial"/>
              <a:buChar char="•"/>
            </a:pPr>
            <a:r>
              <a:rPr lang="en-US" sz="1600" b="0" dirty="0"/>
              <a:t>Sensors – Physical and </a:t>
            </a:r>
            <a:r>
              <a:rPr lang="en-US" sz="1600" b="0" dirty="0" smtClean="0"/>
              <a:t>Chemical</a:t>
            </a:r>
            <a:endParaRPr lang="en-US" sz="16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245" y="1032218"/>
            <a:ext cx="3864404" cy="2573693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461611" y="6416675"/>
            <a:ext cx="596313" cy="476250"/>
          </a:xfrm>
          <a:noFill/>
        </p:spPr>
        <p:txBody>
          <a:bodyPr/>
          <a:lstStyle/>
          <a:p>
            <a:fld id="{27FB83D0-CAC2-42D0-ACA9-80AD284450B6}" type="slidenum">
              <a:rPr lang="en-US" smtClean="0"/>
              <a:pPr/>
              <a:t>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38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9837</TotalTime>
  <Words>951</Words>
  <Application>Microsoft Office PowerPoint</Application>
  <PresentationFormat>On-screen Show (4:3)</PresentationFormat>
  <Paragraphs>249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Custom Design</vt:lpstr>
      <vt:lpstr>1_Custom Design</vt:lpstr>
      <vt:lpstr>2_Custom Design</vt:lpstr>
      <vt:lpstr>Default Design</vt:lpstr>
      <vt:lpstr> Industrialized Additive Manufacturing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 Arc Additive Manufacturing</vt:lpstr>
      <vt:lpstr>Precision Droplet Deposition</vt:lpstr>
      <vt:lpstr>PowerPoint Presentation</vt:lpstr>
      <vt:lpstr>PowerPoint Presentation</vt:lpstr>
      <vt:lpstr>Discussion</vt:lpstr>
      <vt:lpstr>PowerPoint Presentation</vt:lpstr>
    </vt:vector>
  </TitlesOfParts>
  <Company>Auburn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Tony Overfelt</dc:creator>
  <cp:lastModifiedBy>Ruel Overfelt</cp:lastModifiedBy>
  <cp:revision>1274</cp:revision>
  <cp:lastPrinted>2016-11-21T15:17:28Z</cp:lastPrinted>
  <dcterms:created xsi:type="dcterms:W3CDTF">2017-01-22T22:30:28Z</dcterms:created>
  <dcterms:modified xsi:type="dcterms:W3CDTF">2018-03-21T18:27:44Z</dcterms:modified>
</cp:coreProperties>
</file>